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9" r:id="rId5"/>
    <p:sldMasterId id="2147483665" r:id="rId6"/>
    <p:sldMasterId id="2147483667" r:id="rId7"/>
  </p:sldMasterIdLst>
  <p:notesMasterIdLst>
    <p:notesMasterId r:id="rId16"/>
  </p:notesMasterIdLst>
  <p:sldIdLst>
    <p:sldId id="300" r:id="rId8"/>
    <p:sldId id="305" r:id="rId9"/>
    <p:sldId id="292" r:id="rId10"/>
    <p:sldId id="301" r:id="rId11"/>
    <p:sldId id="302" r:id="rId12"/>
    <p:sldId id="303" r:id="rId13"/>
    <p:sldId id="304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85" userDrawn="1">
          <p15:clr>
            <a:srgbClr val="A4A3A4"/>
          </p15:clr>
        </p15:guide>
        <p15:guide id="2" pos="510" userDrawn="1">
          <p15:clr>
            <a:srgbClr val="A4A3A4"/>
          </p15:clr>
        </p15:guide>
        <p15:guide id="3" orient="horz" pos="2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C6CBE1"/>
    <a:srgbClr val="A8CE45"/>
    <a:srgbClr val="D8EFF0"/>
    <a:srgbClr val="FED795"/>
    <a:srgbClr val="D3E6A2"/>
    <a:srgbClr val="FF0000"/>
    <a:srgbClr val="DC0C15"/>
    <a:srgbClr val="C5E1E4"/>
    <a:srgbClr val="FACA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237F7-80DE-499A-A743-06416B18B24B}" v="8" dt="2020-02-24T11:31:13.9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87" autoAdjust="0"/>
    <p:restoredTop sz="94728"/>
  </p:normalViewPr>
  <p:slideViewPr>
    <p:cSldViewPr snapToGrid="0" snapToObjects="1" showGuides="1">
      <p:cViewPr varScale="1">
        <p:scale>
          <a:sx n="59" d="100"/>
          <a:sy n="59" d="100"/>
        </p:scale>
        <p:origin x="1760" y="60"/>
      </p:cViewPr>
      <p:guideLst>
        <p:guide orient="horz" pos="1185"/>
        <p:guide pos="510"/>
        <p:guide orient="horz" pos="25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73601-7557-4B4E-9E88-EF63C9B7D406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539E1-886C-D744-8B68-B8D0EF2155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01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1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CBAFD94-7B67-DC4B-8C0B-60F679932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00" y="385200"/>
            <a:ext cx="7886700" cy="72070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BCA6E46-11A7-D247-AB2C-3AF0E0D9F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00" y="1778400"/>
            <a:ext cx="7886700" cy="4684033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39699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03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CBAFD94-7B67-DC4B-8C0B-60F679932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00" y="385200"/>
            <a:ext cx="7886700" cy="72070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BCA6E46-11A7-D247-AB2C-3AF0E0D9F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00" y="1778400"/>
            <a:ext cx="7886700" cy="4684033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7837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86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179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heme" Target="../theme/theme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29F8089-AB6C-8241-8DC8-F6563F24F6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3771900" y="2438400"/>
            <a:ext cx="5372100" cy="441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FF406B-F87D-3B44-A1B3-715541ACA4E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4051300" y="0"/>
            <a:ext cx="5092700" cy="6591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C67590-F322-F541-B713-5EC287A066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1016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6400" y="385200"/>
            <a:ext cx="7886700" cy="72070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400" y="1778400"/>
            <a:ext cx="7886700" cy="4684033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C1BF685-AA93-FE4D-8BC5-7D73AB37AC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86368"/>
          <a:stretch/>
        </p:blipFill>
        <p:spPr>
          <a:xfrm>
            <a:off x="414897" y="6238782"/>
            <a:ext cx="357430" cy="33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59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100000"/>
        </a:lnSpc>
        <a:spcBef>
          <a:spcPts val="2000"/>
        </a:spcBef>
        <a:buNone/>
        <a:defRPr sz="1800" b="0" i="0" kern="1200" baseline="0">
          <a:solidFill>
            <a:schemeClr val="tx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1000"/>
        </a:spcBef>
        <a:buFont typeface=".AppleSystemUIFont"/>
        <a:buChar char="–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6400" y="385200"/>
            <a:ext cx="7886700" cy="720705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400" y="1778400"/>
            <a:ext cx="7886700" cy="4684033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DBBE1E-0FD9-FF49-9F5F-A5C80529AB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86368"/>
          <a:stretch/>
        </p:blipFill>
        <p:spPr>
          <a:xfrm>
            <a:off x="414897" y="6238782"/>
            <a:ext cx="357430" cy="331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164841-3787-483C-A7A3-3C08245025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3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txStyles>
    <p:titleStyle>
      <a:lvl1pPr algn="l" defTabSz="914400" rtl="0" eaLnBrk="1" latinLnBrk="0" hangingPunct="1">
        <a:lnSpc>
          <a:spcPct val="100000"/>
        </a:lnSpc>
        <a:spcBef>
          <a:spcPts val="2000"/>
        </a:spcBef>
        <a:buNone/>
        <a:defRPr sz="1800" b="0" i="0" kern="1200" baseline="0">
          <a:solidFill>
            <a:schemeClr val="tx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1000"/>
        </a:spcBef>
        <a:buFont typeface=".AppleSystemUIFont"/>
        <a:buChar char="–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29F8089-AB6C-8241-8DC8-F6563F24F6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3771900" y="2438400"/>
            <a:ext cx="5372100" cy="441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FF406B-F87D-3B44-A1B3-715541ACA4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4051300" y="0"/>
            <a:ext cx="5092700" cy="6591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89881D-C2CF-B54D-9133-3D42B02A0A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86368"/>
          <a:stretch/>
        </p:blipFill>
        <p:spPr>
          <a:xfrm>
            <a:off x="414897" y="6238782"/>
            <a:ext cx="357430" cy="33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5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100000"/>
        </a:lnSpc>
        <a:spcBef>
          <a:spcPts val="2000"/>
        </a:spcBef>
        <a:buNone/>
        <a:defRPr sz="1800" b="0" i="0" kern="1200" baseline="0">
          <a:solidFill>
            <a:schemeClr val="tx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800"/>
        </a:spcBef>
        <a:buFont typeface=".AppleSystemUIFont"/>
        <a:buChar char="–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9884BE-93EA-5047-9A9B-D1CFFCB9D3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86368"/>
          <a:stretch/>
        </p:blipFill>
        <p:spPr>
          <a:xfrm>
            <a:off x="414897" y="6238782"/>
            <a:ext cx="357430" cy="33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6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100000"/>
        </a:lnSpc>
        <a:spcBef>
          <a:spcPts val="2000"/>
        </a:spcBef>
        <a:buNone/>
        <a:defRPr sz="1800" b="0" i="0" kern="1200" baseline="0">
          <a:solidFill>
            <a:schemeClr val="tx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800"/>
        </a:spcBef>
        <a:buFont typeface=".AppleSystemUIFont"/>
        <a:buChar char="–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 Light" panose="020F03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EB307E-11BA-8D42-AA93-F9D8D1CE0D0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BD7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F122E5-07CE-F54A-953E-C2983BEA1F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71900" y="2438400"/>
            <a:ext cx="5372100" cy="441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64F8EA-D5A4-464B-A69A-6A304294C3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4051300" y="0"/>
            <a:ext cx="5092700" cy="65913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131FCD-5013-8147-AEFB-4F862B64B540}"/>
              </a:ext>
            </a:extLst>
          </p:cNvPr>
          <p:cNvSpPr txBox="1">
            <a:spLocks/>
          </p:cNvSpPr>
          <p:nvPr/>
        </p:nvSpPr>
        <p:spPr>
          <a:xfrm>
            <a:off x="363860" y="266700"/>
            <a:ext cx="8693054" cy="3136392"/>
          </a:xfrm>
          <a:prstGeom prst="rect">
            <a:avLst/>
          </a:prstGeom>
        </p:spPr>
        <p:txBody>
          <a:bodyPr lIns="90000" tIns="46800" rIns="90000" bIns="46800"/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.AppleSystemUIFont"/>
              <a:buChar char="–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000" spc="-50" dirty="0"/>
              <a:t>National Teaching Fellows Association Conference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5000" spc="-50" dirty="0">
                <a:solidFill>
                  <a:schemeClr val="bg1"/>
                </a:solidFill>
              </a:rPr>
              <a:t>Taking the Next Step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spc="-50" dirty="0"/>
              <a:t>Date: 6</a:t>
            </a:r>
            <a:r>
              <a:rPr lang="en-US" sz="2400" spc="-50" baseline="30000" dirty="0"/>
              <a:t>th</a:t>
            </a:r>
            <a:r>
              <a:rPr lang="en-US" sz="2400" spc="-50" dirty="0"/>
              <a:t> March 2020</a:t>
            </a:r>
          </a:p>
          <a:p>
            <a:pPr marL="0" indent="0">
              <a:spcBef>
                <a:spcPts val="600"/>
              </a:spcBef>
              <a:buNone/>
            </a:pPr>
            <a:endParaRPr lang="en-US" sz="2400" spc="-50" dirty="0"/>
          </a:p>
          <a:p>
            <a:pPr marL="0" indent="0">
              <a:spcBef>
                <a:spcPts val="600"/>
              </a:spcBef>
              <a:buNone/>
            </a:pPr>
            <a:endParaRPr lang="en-US" sz="2400" spc="-5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400" spc="-50" dirty="0"/>
              <a:t>Tessa Harrison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spc="-50" dirty="0"/>
              <a:t>Partner (Education)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7C22DE-367D-D842-A68C-FD36CF596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97" y="6238782"/>
            <a:ext cx="2612258" cy="3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DE56E9-0B50-4B64-92C9-E1EF2E9837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4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E5AA2-D5AA-0D41-A231-9444B710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35" y="324753"/>
            <a:ext cx="8029121" cy="643615"/>
          </a:xfrm>
        </p:spPr>
        <p:txBody>
          <a:bodyPr>
            <a:normAutofit/>
          </a:bodyPr>
          <a:lstStyle/>
          <a:p>
            <a:r>
              <a:rPr lang="en-US" sz="2000" dirty="0"/>
              <a:t>Session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4F6B5-E656-2943-B235-BE5F11DC55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6510" y="1262076"/>
            <a:ext cx="7886700" cy="468403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solidFill>
                  <a:srgbClr val="DC0C15"/>
                </a:solidFill>
                <a:latin typeface="Lato" panose="020F0502020204030203" pitchFamily="34" charset="77"/>
              </a:rPr>
              <a:t>﻿</a:t>
            </a:r>
            <a:endParaRPr lang="en-GB" b="1" dirty="0">
              <a:latin typeface="Lato" panose="020F0502020204030203" pitchFamily="34" charset="77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What is the PVC Role in HE?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Senior Team Responsibilities </a:t>
            </a:r>
          </a:p>
          <a:p>
            <a:pPr marL="0" indent="0">
              <a:buNone/>
            </a:pPr>
            <a:r>
              <a:rPr lang="en-US" dirty="0"/>
              <a:t>Career Planning : Taking the Next Step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/>
              <a:t>Working with Executive Search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2245E3-A4AA-444F-855C-5CEA1357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1" y="6238782"/>
            <a:ext cx="2612258" cy="3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36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E5AA2-D5AA-0D41-A231-9444B710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35" y="324753"/>
            <a:ext cx="8029121" cy="643615"/>
          </a:xfrm>
        </p:spPr>
        <p:txBody>
          <a:bodyPr>
            <a:normAutofit/>
          </a:bodyPr>
          <a:lstStyle/>
          <a:p>
            <a:r>
              <a:rPr lang="en-US" sz="2000" dirty="0"/>
              <a:t>What is the PVC role in HE?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4F6B5-E656-2943-B235-BE5F11DC55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6510" y="1262076"/>
            <a:ext cx="7886700" cy="468403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 outline of the purpose of PVC roles in HE</a:t>
            </a:r>
          </a:p>
          <a:p>
            <a:pPr>
              <a:buFontTx/>
              <a:buChar char="-"/>
            </a:pPr>
            <a:r>
              <a:rPr lang="en-US" dirty="0"/>
              <a:t>whole of institution leadership</a:t>
            </a:r>
          </a:p>
          <a:p>
            <a:pPr>
              <a:buFontTx/>
              <a:buChar char="-"/>
            </a:pPr>
            <a:r>
              <a:rPr lang="en-US" dirty="0"/>
              <a:t> skill set</a:t>
            </a:r>
          </a:p>
          <a:p>
            <a:pPr>
              <a:buFontTx/>
              <a:buChar char="-"/>
            </a:pPr>
            <a:r>
              <a:rPr lang="en-US" dirty="0"/>
              <a:t>leading without levers</a:t>
            </a:r>
          </a:p>
          <a:p>
            <a:pPr>
              <a:buFontTx/>
              <a:buChar char="-"/>
            </a:pPr>
            <a:r>
              <a:rPr lang="en-US" dirty="0"/>
              <a:t>impact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2245E3-A4AA-444F-855C-5CEA1357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1" y="6238782"/>
            <a:ext cx="2612258" cy="3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7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E5AA2-D5AA-0D41-A231-9444B710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35" y="324753"/>
            <a:ext cx="8029121" cy="643615"/>
          </a:xfrm>
        </p:spPr>
        <p:txBody>
          <a:bodyPr>
            <a:normAutofit/>
          </a:bodyPr>
          <a:lstStyle/>
          <a:p>
            <a:r>
              <a:rPr lang="en-US" sz="2000" dirty="0"/>
              <a:t>Senior Team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4F6B5-E656-2943-B235-BE5F11DC55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6510" y="1262076"/>
            <a:ext cx="7886700" cy="468403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Strategy</a:t>
            </a:r>
          </a:p>
          <a:p>
            <a:pPr>
              <a:buFontTx/>
              <a:buChar char="-"/>
            </a:pPr>
            <a:r>
              <a:rPr lang="en-US" dirty="0"/>
              <a:t>Culture change</a:t>
            </a:r>
          </a:p>
          <a:p>
            <a:pPr>
              <a:buFontTx/>
              <a:buChar char="-"/>
            </a:pPr>
            <a:r>
              <a:rPr lang="en-US" dirty="0"/>
              <a:t>Politics</a:t>
            </a:r>
          </a:p>
          <a:p>
            <a:pPr>
              <a:buFontTx/>
              <a:buChar char="-"/>
            </a:pPr>
            <a:r>
              <a:rPr lang="en-US" dirty="0"/>
              <a:t>Partnership</a:t>
            </a:r>
          </a:p>
          <a:p>
            <a:pPr>
              <a:buFontTx/>
              <a:buChar char="-"/>
            </a:pPr>
            <a:r>
              <a:rPr lang="en-US" dirty="0"/>
              <a:t>Echo chamber</a:t>
            </a:r>
          </a:p>
          <a:p>
            <a:pPr>
              <a:buFontTx/>
              <a:buChar char="-"/>
            </a:pPr>
            <a:r>
              <a:rPr lang="en-US" dirty="0"/>
              <a:t>Personal reflections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2245E3-A4AA-444F-855C-5CEA1357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1" y="6238782"/>
            <a:ext cx="2612258" cy="3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3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E5AA2-D5AA-0D41-A231-9444B710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35" y="324753"/>
            <a:ext cx="8029121" cy="643615"/>
          </a:xfrm>
        </p:spPr>
        <p:txBody>
          <a:bodyPr>
            <a:normAutofit/>
          </a:bodyPr>
          <a:lstStyle/>
          <a:p>
            <a:r>
              <a:rPr lang="en-US" sz="2000" dirty="0"/>
              <a:t>Career Planning : Taking the Next Step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4F6B5-E656-2943-B235-BE5F11DC55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6510" y="1262076"/>
            <a:ext cx="7886700" cy="4684033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solidFill>
                  <a:srgbClr val="DC0C15"/>
                </a:solidFill>
                <a:latin typeface="Lato" panose="020F0502020204030203" pitchFamily="34" charset="77"/>
              </a:rPr>
              <a:t>﻿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Why?</a:t>
            </a:r>
          </a:p>
          <a:p>
            <a:pPr>
              <a:buFontTx/>
              <a:buChar char="-"/>
            </a:pPr>
            <a:r>
              <a:rPr lang="en-US" dirty="0"/>
              <a:t>What sort of leader are you : personal leadership narrative?</a:t>
            </a:r>
          </a:p>
          <a:p>
            <a:pPr>
              <a:buFontTx/>
              <a:buChar char="-"/>
            </a:pPr>
            <a:r>
              <a:rPr lang="en-US" dirty="0"/>
              <a:t>Leadership development and coaching</a:t>
            </a:r>
          </a:p>
          <a:p>
            <a:pPr>
              <a:buFontTx/>
              <a:buChar char="-"/>
            </a:pPr>
            <a:r>
              <a:rPr lang="en-US" dirty="0"/>
              <a:t>Letting go</a:t>
            </a:r>
          </a:p>
          <a:p>
            <a:pPr>
              <a:buFontTx/>
              <a:buChar char="-"/>
            </a:pPr>
            <a:r>
              <a:rPr lang="en-US" dirty="0"/>
              <a:t>Resilience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2245E3-A4AA-444F-855C-5CEA1357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1" y="6238782"/>
            <a:ext cx="2612258" cy="3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9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E5AA2-D5AA-0D41-A231-9444B710A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735" y="324753"/>
            <a:ext cx="8029121" cy="643615"/>
          </a:xfrm>
        </p:spPr>
        <p:txBody>
          <a:bodyPr>
            <a:normAutofit/>
          </a:bodyPr>
          <a:lstStyle/>
          <a:p>
            <a:r>
              <a:rPr lang="en-US" sz="2000" dirty="0"/>
              <a:t>Working with Executive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4F6B5-E656-2943-B235-BE5F11DC55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6510" y="1262076"/>
            <a:ext cx="7886700" cy="468403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Executive Search involvement in recruitment</a:t>
            </a:r>
          </a:p>
          <a:p>
            <a:pPr>
              <a:buFontTx/>
              <a:buChar char="-"/>
            </a:pPr>
            <a:r>
              <a:rPr lang="en-US" dirty="0"/>
              <a:t>Getting known</a:t>
            </a:r>
          </a:p>
          <a:p>
            <a:pPr>
              <a:buFontTx/>
              <a:buChar char="-"/>
            </a:pPr>
            <a:r>
              <a:rPr lang="en-US" dirty="0"/>
              <a:t>Diversifying leadership teams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2245E3-A4AA-444F-855C-5CEA1357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1" y="6238782"/>
            <a:ext cx="2612258" cy="3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70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4A57044D-EAF3-42D3-95E0-AA8450276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7A4A724-F625-468D-B562-1167F216B731}"/>
              </a:ext>
            </a:extLst>
          </p:cNvPr>
          <p:cNvSpPr txBox="1">
            <a:spLocks/>
          </p:cNvSpPr>
          <p:nvPr/>
        </p:nvSpPr>
        <p:spPr>
          <a:xfrm>
            <a:off x="4716326" y="4581895"/>
            <a:ext cx="4140193" cy="162098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285DEC-D721-C941-B916-10C1C29E5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97" y="6238782"/>
            <a:ext cx="2612258" cy="32996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600034F-17DF-A448-B869-46A19EE2D6E5}"/>
              </a:ext>
            </a:extLst>
          </p:cNvPr>
          <p:cNvSpPr/>
          <p:nvPr/>
        </p:nvSpPr>
        <p:spPr>
          <a:xfrm>
            <a:off x="722802" y="4601642"/>
            <a:ext cx="28818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Tessa Harrison</a:t>
            </a:r>
          </a:p>
          <a:p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Partner, Education</a:t>
            </a:r>
          </a:p>
          <a:p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tessa.harrison@gatenbysanderson.com</a:t>
            </a:r>
          </a:p>
          <a:p>
            <a:r>
              <a:rPr lang="en-US" sz="11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07341 773818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5DDD3AC-7036-CE42-89D4-17B31758BC0E}"/>
              </a:ext>
            </a:extLst>
          </p:cNvPr>
          <p:cNvSpPr txBox="1">
            <a:spLocks/>
          </p:cNvSpPr>
          <p:nvPr/>
        </p:nvSpPr>
        <p:spPr>
          <a:xfrm>
            <a:off x="706581" y="349319"/>
            <a:ext cx="6223581" cy="1383275"/>
          </a:xfrm>
          <a:prstGeom prst="rect">
            <a:avLst/>
          </a:prstGeom>
        </p:spPr>
        <p:txBody>
          <a:bodyPr lIns="90000" tIns="46800" rIns="90000" bIns="46800"/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.AppleSystemUIFont"/>
              <a:buChar char="–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Lato Light" panose="020F03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000" spc="-50" dirty="0"/>
              <a:t>Any Questions</a:t>
            </a:r>
          </a:p>
        </p:txBody>
      </p:sp>
      <p:pic>
        <p:nvPicPr>
          <p:cNvPr id="3" name="Picture 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5E63D820-DDE0-47CD-A49C-2FE996D79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02" y="1732594"/>
            <a:ext cx="2381250" cy="203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79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lIns="0" tIns="0" rIns="0" bIns="0"/>
      <a:lstStyle>
        <a:defPPr marL="0" indent="0" algn="l">
          <a:buFont typeface="Arial" panose="020B0604020202020204" pitchFamily="34" charset="0"/>
          <a:buNone/>
          <a:defRPr sz="2800" dirty="0" smtClean="0">
            <a:solidFill>
              <a:srgbClr val="DC0C15"/>
            </a:solidFill>
            <a:latin typeface="Lato" panose="020F0502020204030203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lIns="0" tIns="0" rIns="0" bIns="0"/>
      <a:lstStyle>
        <a:defPPr marL="0" indent="0" algn="l">
          <a:buFont typeface="Arial" panose="020B0604020202020204" pitchFamily="34" charset="0"/>
          <a:buNone/>
          <a:defRPr sz="2800" dirty="0" smtClean="0">
            <a:solidFill>
              <a:srgbClr val="DC0C15"/>
            </a:solidFill>
            <a:latin typeface="Lato" panose="020F0502020204030203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2D764AF4DFFB47894B3F55F60F3555" ma:contentTypeVersion="9" ma:contentTypeDescription="Create a new document." ma:contentTypeScope="" ma:versionID="e6d768db300c7709c17e61947c93d7ff">
  <xsd:schema xmlns:xsd="http://www.w3.org/2001/XMLSchema" xmlns:xs="http://www.w3.org/2001/XMLSchema" xmlns:p="http://schemas.microsoft.com/office/2006/metadata/properties" xmlns:ns3="7eac37bb-3c1c-455d-8422-eed7ef305ff4" targetNamespace="http://schemas.microsoft.com/office/2006/metadata/properties" ma:root="true" ma:fieldsID="5fd6ab606e9311543241e049ea00d0d6" ns3:_="">
    <xsd:import namespace="7eac37bb-3c1c-455d-8422-eed7ef305f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ac37bb-3c1c-455d-8422-eed7ef305f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4789E7-B788-4C75-AC8C-BE90092C19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ac37bb-3c1c-455d-8422-eed7ef305f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65972E-A41A-4108-9103-4B70B23D279B}">
  <ds:schemaRefs>
    <ds:schemaRef ds:uri="http://www.w3.org/XML/1998/namespace"/>
    <ds:schemaRef ds:uri="http://purl.org/dc/elements/1.1/"/>
    <ds:schemaRef ds:uri="7eac37bb-3c1c-455d-8422-eed7ef305ff4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4F09C3A0-CFB9-49AD-A36E-778098838E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.AppleSystemUIFont</vt:lpstr>
      <vt:lpstr>Arial</vt:lpstr>
      <vt:lpstr>Calibri</vt:lpstr>
      <vt:lpstr>Lato</vt:lpstr>
      <vt:lpstr>Lato Light</vt:lpstr>
      <vt:lpstr>Office Theme</vt:lpstr>
      <vt:lpstr>3_Office Theme</vt:lpstr>
      <vt:lpstr>1_Office Theme</vt:lpstr>
      <vt:lpstr>2_Office Theme</vt:lpstr>
      <vt:lpstr>PowerPoint Presentation</vt:lpstr>
      <vt:lpstr>PowerPoint Presentation</vt:lpstr>
      <vt:lpstr>Session Content</vt:lpstr>
      <vt:lpstr>What is the PVC role in HE?</vt:lpstr>
      <vt:lpstr>Senior Team Responsibilities</vt:lpstr>
      <vt:lpstr>Career Planning : Taking the Next Step</vt:lpstr>
      <vt:lpstr>Working with Executive Search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Roberts</dc:creator>
  <cp:lastModifiedBy> </cp:lastModifiedBy>
  <cp:revision>2</cp:revision>
  <dcterms:created xsi:type="dcterms:W3CDTF">2020-02-24T11:44:40Z</dcterms:created>
  <dcterms:modified xsi:type="dcterms:W3CDTF">2020-02-24T16:16:38Z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0x010100B52D764AF4DFFB47894B3F55F60F3555</vt:lpwstr>
  </property>
</Properties>
</file>